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14C57-0AAD-47D8-8A9A-0FCB71701CFA}" type="datetimeFigureOut">
              <a:rPr lang="it-IT" smtClean="0"/>
              <a:t>30/01/2026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12815-6180-4B9E-9304-116E13D2CB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24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E600C-18A1-A096-3D1C-88950DFF0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16" y="1211586"/>
            <a:ext cx="4630994" cy="1825096"/>
          </a:xfrm>
        </p:spPr>
        <p:txBody>
          <a:bodyPr>
            <a:normAutofit/>
          </a:bodyPr>
          <a:lstStyle/>
          <a:p>
            <a:r>
              <a:rPr lang="it-IT" dirty="0">
                <a:latin typeface="Bahnschrift" panose="020B0502040204020203" pitchFamily="34" charset="0"/>
              </a:rPr>
              <a:t>SUNFLOWER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CFFA92-AF94-949F-A76D-3FB1890A9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8213" y="6437131"/>
            <a:ext cx="9448800" cy="685800"/>
          </a:xfrm>
        </p:spPr>
        <p:txBody>
          <a:bodyPr>
            <a:normAutofit/>
          </a:bodyPr>
          <a:lstStyle/>
          <a:p>
            <a:r>
              <a:rPr lang="en-US" sz="1800" dirty="0"/>
              <a:t>Embedded Software for the Internet of Things project</a:t>
            </a:r>
            <a:endParaRPr lang="it-IT" sz="1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63A683-7880-EF6B-DCE0-C070E25D1E94}"/>
              </a:ext>
            </a:extLst>
          </p:cNvPr>
          <p:cNvSpPr txBox="1"/>
          <p:nvPr/>
        </p:nvSpPr>
        <p:spPr>
          <a:xfrm>
            <a:off x="7796981" y="4119878"/>
            <a:ext cx="3136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Alessandro Weber</a:t>
            </a:r>
          </a:p>
          <a:p>
            <a:r>
              <a:rPr lang="it-IT" sz="1400" dirty="0"/>
              <a:t>Matteo Zambon</a:t>
            </a:r>
          </a:p>
          <a:p>
            <a:r>
              <a:rPr lang="it-IT" sz="1400" dirty="0"/>
              <a:t>Giacomo Castellan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9A71D2-50B5-0E1D-42EC-7BD606E632AD}"/>
              </a:ext>
            </a:extLst>
          </p:cNvPr>
          <p:cNvSpPr txBox="1"/>
          <p:nvPr/>
        </p:nvSpPr>
        <p:spPr>
          <a:xfrm>
            <a:off x="1457607" y="3169506"/>
            <a:ext cx="908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solar tracking system using light-sensing logic to maximize energy harvesting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E88407-2226-3242-E490-5AE006A4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4" b="95215" l="9961" r="910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9322" y="357276"/>
            <a:ext cx="2922677" cy="29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9A52CF-974D-5B76-75AB-A30ACA8A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statement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35821F-02F4-0F69-C54E-F4E0E6CD5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860756"/>
            <a:ext cx="668102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Traditional solar installations often suffer from significant energy loss (</a:t>
            </a:r>
            <a:r>
              <a:rPr lang="en-US" b="1" dirty="0">
                <a:latin typeface="Bahnschrift Light SemiCondensed" panose="020B0502040204020203" pitchFamily="34" charset="0"/>
              </a:rPr>
              <a:t>10-30%</a:t>
            </a:r>
            <a:r>
              <a:rPr lang="en-US" dirty="0">
                <a:latin typeface="Bahnschrift Light SemiCondensed" panose="020B0502040204020203" pitchFamily="34" charset="0"/>
              </a:rPr>
              <a:t> of potential energy every day) due to their </a:t>
            </a:r>
            <a:r>
              <a:rPr lang="en-US" b="1" dirty="0">
                <a:latin typeface="Bahnschrift Light SemiCondensed" panose="020B0502040204020203" pitchFamily="34" charset="0"/>
              </a:rPr>
              <a:t>static positioning</a:t>
            </a:r>
            <a:r>
              <a:rPr lang="en-US" dirty="0">
                <a:latin typeface="Bahnschrift Light SemiCondensed" panose="020B0502040204020203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2050" name="Picture 2" descr="Impianto fotovoltaico in una casa con foglie e fiori intorno al tramonto |  Foto Premium">
            <a:extLst>
              <a:ext uri="{FF2B5EF4-FFF2-40B4-BE49-F238E27FC236}">
                <a16:creationId xmlns:a16="http://schemas.microsoft.com/office/drawing/2014/main" id="{1C7D71C7-5DF2-2749-515E-65A195A6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12" y="3035304"/>
            <a:ext cx="2745161" cy="27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DB1607-682A-6F0B-7C7E-6010D6757811}"/>
              </a:ext>
            </a:extLst>
          </p:cNvPr>
          <p:cNvSpPr txBox="1"/>
          <p:nvPr/>
        </p:nvSpPr>
        <p:spPr>
          <a:xfrm>
            <a:off x="5313605" y="3739742"/>
            <a:ext cx="468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Sunflower project addresses these inefficiencies by implementing a solar tracking system.</a:t>
            </a:r>
            <a:endParaRPr lang="it-IT" dirty="0">
              <a:latin typeface="Bahnschrift Light SemiCondensed" panose="020B0502040204020203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02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49317-F94A-6682-0182-6DC7F0F84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1495EC-6EE7-9D4D-E4B8-7453E8A2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HARDWARE USED</a:t>
            </a:r>
          </a:p>
        </p:txBody>
      </p:sp>
      <p:pic>
        <p:nvPicPr>
          <p:cNvPr id="1026" name="Picture 2" descr="Espressif ESP32-S3-DevKitC-1-N8R8 Entwicklungsboard : Amazon.it: Informatica">
            <a:extLst>
              <a:ext uri="{FF2B5EF4-FFF2-40B4-BE49-F238E27FC236}">
                <a16:creationId xmlns:a16="http://schemas.microsoft.com/office/drawing/2014/main" id="{0B800D18-B001-0F8E-7294-82928A4D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9" y="1501291"/>
            <a:ext cx="2828232" cy="24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FBC1EB-F6DA-1A91-1DBD-B8B5E946F315}"/>
              </a:ext>
            </a:extLst>
          </p:cNvPr>
          <p:cNvSpPr txBox="1"/>
          <p:nvPr/>
        </p:nvSpPr>
        <p:spPr>
          <a:xfrm>
            <a:off x="1041320" y="3672670"/>
            <a:ext cx="122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 Light SemiCondensed" panose="020B0502040204020203" pitchFamily="34" charset="0"/>
              </a:rPr>
              <a:t>ESP32 S3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01B3E4-6A5E-2BBF-D343-345916BDBFAE}"/>
              </a:ext>
            </a:extLst>
          </p:cNvPr>
          <p:cNvSpPr txBox="1"/>
          <p:nvPr/>
        </p:nvSpPr>
        <p:spPr>
          <a:xfrm>
            <a:off x="4656804" y="3246171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Slip Ring (8 WIRE)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24EEC4-E9C1-281C-37D1-38DBAE57DC0A}"/>
              </a:ext>
            </a:extLst>
          </p:cNvPr>
          <p:cNvSpPr txBox="1"/>
          <p:nvPr/>
        </p:nvSpPr>
        <p:spPr>
          <a:xfrm>
            <a:off x="8209935" y="3545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Solar Panel</a:t>
            </a:r>
          </a:p>
        </p:txBody>
      </p:sp>
      <p:pic>
        <p:nvPicPr>
          <p:cNvPr id="1028" name="Picture 4" descr="GL 5506 LDR Photoresistor / Light Dependent Resistor – Pack of 10 | eBay">
            <a:extLst>
              <a:ext uri="{FF2B5EF4-FFF2-40B4-BE49-F238E27FC236}">
                <a16:creationId xmlns:a16="http://schemas.microsoft.com/office/drawing/2014/main" id="{D76C304A-CDE0-7331-7551-0D17ED48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77" y="3927172"/>
            <a:ext cx="1818023" cy="18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43D9CE-29F1-03BA-3B63-DEA6503AFA7B}"/>
              </a:ext>
            </a:extLst>
          </p:cNvPr>
          <p:cNvSpPr txBox="1"/>
          <p:nvPr/>
        </p:nvSpPr>
        <p:spPr>
          <a:xfrm>
            <a:off x="1655836" y="5909185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Photoresistor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65E1236-D95D-5728-BA1D-4C99A4FD9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8" b="89908" l="2867" r="8988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5919" y="1749494"/>
            <a:ext cx="1449305" cy="15983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20B19C7-36CB-84D1-DF35-9706FAD1C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20" b="99369" l="683" r="98749">
                        <a14:foregroundMark x1="34926" y1="5205" x2="41524" y2="22713"/>
                        <a14:foregroundMark x1="40159" y1="14038" x2="39249" y2="13880"/>
                        <a14:foregroundMark x1="34926" y1="5047" x2="39818" y2="10095"/>
                        <a14:foregroundMark x1="34243" y1="5205" x2="41980" y2="11199"/>
                        <a14:foregroundMark x1="34243" y1="4101" x2="38680" y2="6940"/>
                        <a14:foregroundMark x1="34699" y1="3470" x2="45620" y2="11356"/>
                        <a14:foregroundMark x1="45051" y1="25079" x2="45051" y2="25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3310" y="1456364"/>
            <a:ext cx="2905760" cy="209585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645220-C5A5-9579-5A07-8E1808080F7C}"/>
              </a:ext>
            </a:extLst>
          </p:cNvPr>
          <p:cNvSpPr txBox="1"/>
          <p:nvPr/>
        </p:nvSpPr>
        <p:spPr>
          <a:xfrm>
            <a:off x="5389717" y="5362693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Servomotors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88246F2-4866-D63D-F578-DCF4A4321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805" y1="40822" x2="11982" y2="59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5170" y="3895329"/>
            <a:ext cx="3527364" cy="190456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C0A868-A84C-7F87-49E1-C543023C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104" y="4098418"/>
            <a:ext cx="1364084" cy="144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05990FC-5427-8AA6-41E0-B010DEF13D85}"/>
              </a:ext>
            </a:extLst>
          </p:cNvPr>
          <p:cNvSpPr txBox="1"/>
          <p:nvPr/>
        </p:nvSpPr>
        <p:spPr>
          <a:xfrm>
            <a:off x="9264116" y="5615231"/>
            <a:ext cx="25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Joystick</a:t>
            </a:r>
          </a:p>
        </p:txBody>
      </p:sp>
    </p:spTree>
    <p:extLst>
      <p:ext uri="{BB962C8B-B14F-4D97-AF65-F5344CB8AC3E}">
        <p14:creationId xmlns:p14="http://schemas.microsoft.com/office/powerpoint/2010/main" val="337150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6D1F-E68F-D619-E87F-E43A08F5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10A9B-6F86-0CCA-3428-7903A933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HARDWARE USED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C4A95B-1571-E75D-4DF5-42F71408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937" y="2467643"/>
            <a:ext cx="2608585" cy="3429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A904C7-F079-EC07-806B-1E313873E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5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340873"/>
            <a:ext cx="2701413" cy="27014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109C1AC-79EE-D132-5530-9A66270B1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5" b="97187" l="0" r="996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402" y="3285853"/>
            <a:ext cx="2608585" cy="2608585"/>
          </a:xfrm>
          <a:prstGeom prst="rect">
            <a:avLst/>
          </a:prstGeom>
        </p:spPr>
      </p:pic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2BC52734-B0D9-AC2D-AB01-1615F66AC9F3}"/>
              </a:ext>
            </a:extLst>
          </p:cNvPr>
          <p:cNvSpPr/>
          <p:nvPr/>
        </p:nvSpPr>
        <p:spPr>
          <a:xfrm rot="4624589">
            <a:off x="2405048" y="1505158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EF702A-BB4B-D061-4C8E-CAC2833846E3}"/>
              </a:ext>
            </a:extLst>
          </p:cNvPr>
          <p:cNvSpPr txBox="1"/>
          <p:nvPr/>
        </p:nvSpPr>
        <p:spPr>
          <a:xfrm>
            <a:off x="2419014" y="4341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Servomotor</a:t>
            </a:r>
            <a:endParaRPr lang="it-IT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A51D4A9-B8B2-D9D5-8462-71ABFEFEB9F7}"/>
              </a:ext>
            </a:extLst>
          </p:cNvPr>
          <p:cNvSpPr/>
          <p:nvPr/>
        </p:nvSpPr>
        <p:spPr>
          <a:xfrm rot="15192118">
            <a:off x="4099529" y="4023825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B19C872E-8F50-38F9-852F-B9E1ABA793D6}"/>
              </a:ext>
            </a:extLst>
          </p:cNvPr>
          <p:cNvSpPr/>
          <p:nvPr/>
        </p:nvSpPr>
        <p:spPr>
          <a:xfrm rot="10216071">
            <a:off x="5209278" y="5365473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8E09B746-689E-A351-BF4C-F4958B6E24E0}"/>
              </a:ext>
            </a:extLst>
          </p:cNvPr>
          <p:cNvSpPr/>
          <p:nvPr/>
        </p:nvSpPr>
        <p:spPr>
          <a:xfrm rot="4624589">
            <a:off x="6133511" y="4506449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C02E81D7-2585-FD2B-35B3-2686E12D8231}"/>
              </a:ext>
            </a:extLst>
          </p:cNvPr>
          <p:cNvSpPr/>
          <p:nvPr/>
        </p:nvSpPr>
        <p:spPr>
          <a:xfrm rot="14654391">
            <a:off x="8534461" y="5365472"/>
            <a:ext cx="249445" cy="6934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A5745E4-AC44-21D7-BAB2-E9C6E73D68A2}"/>
              </a:ext>
            </a:extLst>
          </p:cNvPr>
          <p:cNvSpPr txBox="1"/>
          <p:nvPr/>
        </p:nvSpPr>
        <p:spPr>
          <a:xfrm>
            <a:off x="4049655" y="21398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Photoresistor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EE09A5-44C4-6891-D6FA-BB72232F7758}"/>
              </a:ext>
            </a:extLst>
          </p:cNvPr>
          <p:cNvSpPr txBox="1"/>
          <p:nvPr/>
        </p:nvSpPr>
        <p:spPr>
          <a:xfrm>
            <a:off x="6724987" y="44201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Continous</a:t>
            </a:r>
            <a:endParaRPr lang="it-IT" dirty="0"/>
          </a:p>
          <a:p>
            <a:r>
              <a:rPr lang="it-IT" dirty="0" err="1"/>
              <a:t>Servomotor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61F1958-3C2D-FD8E-36C4-B2A5DCAAA5B8}"/>
              </a:ext>
            </a:extLst>
          </p:cNvPr>
          <p:cNvSpPr txBox="1"/>
          <p:nvPr/>
        </p:nvSpPr>
        <p:spPr>
          <a:xfrm>
            <a:off x="4965650" y="5973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Slip Ring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9E9D246-2BBE-D9BF-9BB0-E8F517B7173B}"/>
              </a:ext>
            </a:extLst>
          </p:cNvPr>
          <p:cNvSpPr txBox="1"/>
          <p:nvPr/>
        </p:nvSpPr>
        <p:spPr>
          <a:xfrm>
            <a:off x="7454176" y="57658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Joystick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E6E8E3D4-5ED1-1285-2601-021A8AE39396}"/>
              </a:ext>
            </a:extLst>
          </p:cNvPr>
          <p:cNvSpPr/>
          <p:nvPr/>
        </p:nvSpPr>
        <p:spPr>
          <a:xfrm>
            <a:off x="838833" y="1757274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99A9B977-7AAF-3EFB-F6D2-A97562B86401}"/>
              </a:ext>
            </a:extLst>
          </p:cNvPr>
          <p:cNvSpPr/>
          <p:nvPr/>
        </p:nvSpPr>
        <p:spPr>
          <a:xfrm>
            <a:off x="1594056" y="1295123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F1BD245D-ABDF-36CF-F2EA-5794B8E28CA0}"/>
              </a:ext>
            </a:extLst>
          </p:cNvPr>
          <p:cNvSpPr/>
          <p:nvPr/>
        </p:nvSpPr>
        <p:spPr>
          <a:xfrm>
            <a:off x="2893564" y="2084396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CF9EE129-D888-7063-49D5-EF856D007C1C}"/>
              </a:ext>
            </a:extLst>
          </p:cNvPr>
          <p:cNvSpPr/>
          <p:nvPr/>
        </p:nvSpPr>
        <p:spPr>
          <a:xfrm>
            <a:off x="2087320" y="2505611"/>
            <a:ext cx="442450" cy="39690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in giù 31">
            <a:extLst>
              <a:ext uri="{FF2B5EF4-FFF2-40B4-BE49-F238E27FC236}">
                <a16:creationId xmlns:a16="http://schemas.microsoft.com/office/drawing/2014/main" id="{49A56E6F-DF45-00B3-B93F-4D8CC0F2ED13}"/>
              </a:ext>
            </a:extLst>
          </p:cNvPr>
          <p:cNvSpPr/>
          <p:nvPr/>
        </p:nvSpPr>
        <p:spPr>
          <a:xfrm rot="5720369">
            <a:off x="3568112" y="1938095"/>
            <a:ext cx="249445" cy="693437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0255292-57D0-15C8-F0B3-66B5A3642E2D}"/>
              </a:ext>
            </a:extLst>
          </p:cNvPr>
          <p:cNvSpPr txBox="1"/>
          <p:nvPr/>
        </p:nvSpPr>
        <p:spPr>
          <a:xfrm>
            <a:off x="2844403" y="1471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Solar Panel</a:t>
            </a:r>
          </a:p>
        </p:txBody>
      </p:sp>
    </p:spTree>
    <p:extLst>
      <p:ext uri="{BB962C8B-B14F-4D97-AF65-F5344CB8AC3E}">
        <p14:creationId xmlns:p14="http://schemas.microsoft.com/office/powerpoint/2010/main" val="33205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0428-8FC2-EC9C-D423-CB63C9F5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EC4E59-5527-B2C4-28B3-A1E615D4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Testing and </a:t>
            </a:r>
            <a:r>
              <a:rPr lang="it-IT" sz="3200" dirty="0" err="1"/>
              <a:t>problems</a:t>
            </a:r>
            <a:endParaRPr lang="it-IT" sz="3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92E42D-B7FF-7530-3A6B-81B9D65F9872}"/>
              </a:ext>
            </a:extLst>
          </p:cNvPr>
          <p:cNvSpPr txBox="1"/>
          <p:nvPr/>
        </p:nvSpPr>
        <p:spPr>
          <a:xfrm>
            <a:off x="358218" y="1214242"/>
            <a:ext cx="70701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200" dirty="0"/>
              <a:t>Trovare il motore giusto risolto con il servomotore, Calibrare il servomotore continuo (risolto dissaldando il potenziometro così abbiamo portato fuori i tre cavi </a:t>
            </a:r>
            <a:r>
              <a:rPr lang="it-IT" sz="1200" dirty="0" err="1"/>
              <a:t>potranto</a:t>
            </a:r>
            <a:r>
              <a:rPr lang="it-IT" sz="1200" dirty="0"/>
              <a:t> un potenziometro esterno in modo da tenerlo fisso)</a:t>
            </a:r>
            <a:r>
              <a:rPr lang="it-IT" sz="1200" dirty="0">
                <a:sym typeface="Wingdings" panose="05000000000000000000" pitchFamily="2" charset="2"/>
              </a:rPr>
              <a:t>un servo normale funziona come un ingranaggio collegato ad un </a:t>
            </a:r>
            <a:r>
              <a:rPr lang="it-IT" sz="1200" dirty="0" err="1">
                <a:sym typeface="Wingdings" panose="05000000000000000000" pitchFamily="2" charset="2"/>
              </a:rPr>
              <a:t>potenziomerto</a:t>
            </a:r>
            <a:r>
              <a:rPr lang="it-IT" sz="1200" dirty="0">
                <a:sym typeface="Wingdings" panose="05000000000000000000" pitchFamily="2" charset="2"/>
              </a:rPr>
              <a:t> mettendolo al centro come valore </a:t>
            </a:r>
            <a:endParaRPr lang="it-IT" sz="1200" dirty="0"/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Più grande problema il </a:t>
            </a:r>
            <a:r>
              <a:rPr lang="it-IT" sz="1200" dirty="0" err="1"/>
              <a:t>pid</a:t>
            </a:r>
            <a:r>
              <a:rPr lang="it-IT" sz="1200" dirty="0"/>
              <a:t> è difficile da regolare (proporzionale funziona ma senza integrale non raggiunge la soglia corretta), la parte derivativa non viene calcolata perché inutile (manca codice)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200" dirty="0"/>
              <a:t>Tenendo fermo la faccia superiore abbiamo calibrato il valore delle fotoresistenze (con lo stesso valore di luce vediamo come reagiscono le fotoresistenze ed utilizziamo una funzione che aggiusta le misure a seconda della resistenza rendendole tutte uguali anche nella pratica e non nella teoria)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C63B28-D9F9-5563-2F25-BADAA4796738}"/>
              </a:ext>
            </a:extLst>
          </p:cNvPr>
          <p:cNvSpPr txBox="1"/>
          <p:nvPr/>
        </p:nvSpPr>
        <p:spPr>
          <a:xfrm>
            <a:off x="6096000" y="4920791"/>
            <a:ext cx="46662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  </a:t>
            </a:r>
          </a:p>
          <a:p>
            <a:r>
              <a:rPr lang="it-IT" sz="1400" dirty="0"/>
              <a:t>//per fare la media includiamo la baseline che sarebbe il valore standard di luce per normalizzare le letture delle resistenze</a:t>
            </a:r>
          </a:p>
          <a:p>
            <a:br>
              <a:rPr lang="it-IT" sz="1400" dirty="0"/>
            </a:br>
            <a:endParaRPr lang="it-IT" sz="1400" dirty="0"/>
          </a:p>
          <a:p>
            <a:endParaRPr lang="it-IT" sz="1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D89644-0E0F-1FB7-57D3-C19DA58B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38" y="3859281"/>
            <a:ext cx="3482642" cy="2430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06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521D-7A73-6668-AFE8-46703921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19DAB-BB4C-AED9-C604-03CB8857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		</a:t>
            </a:r>
            <a:r>
              <a:rPr lang="it-IT" sz="3200" dirty="0" err="1"/>
              <a:t>fsm</a:t>
            </a:r>
            <a:r>
              <a:rPr lang="it-IT" sz="3200" dirty="0"/>
              <a:t> </a:t>
            </a:r>
            <a:r>
              <a:rPr lang="it-IT" sz="3200" dirty="0" err="1"/>
              <a:t>diagram</a:t>
            </a: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CCFFE6-F5B6-A3B2-699C-6665DED4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44" y="2009229"/>
            <a:ext cx="4148039" cy="36657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9D83B2-F214-3B29-45D0-AB0FFE89BC2F}"/>
              </a:ext>
            </a:extLst>
          </p:cNvPr>
          <p:cNvSpPr txBox="1"/>
          <p:nvPr/>
        </p:nvSpPr>
        <p:spPr>
          <a:xfrm>
            <a:off x="6787019" y="1766710"/>
            <a:ext cx="535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AGGIUNGERE CODICE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480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5A35F-50C9-42CC-7158-BFB44FBFF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2A210-923C-EC7C-7FF6-80D8AA6B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Future </a:t>
            </a:r>
            <a:r>
              <a:rPr lang="it-IT" sz="3200" dirty="0" err="1"/>
              <a:t>improvements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397614-3E0F-0B53-F379-7D0A95B76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Energy Monitoring: </a:t>
            </a:r>
          </a:p>
          <a:p>
            <a:endParaRPr lang="it-IT" dirty="0"/>
          </a:p>
          <a:p>
            <a:r>
              <a:rPr lang="it-IT" dirty="0"/>
              <a:t>Self-</a:t>
            </a:r>
            <a:r>
              <a:rPr lang="it-IT" dirty="0" err="1"/>
              <a:t>Powering</a:t>
            </a:r>
            <a:r>
              <a:rPr lang="it-IT" dirty="0"/>
              <a:t>: </a:t>
            </a:r>
            <a:r>
              <a:rPr lang="en-US" dirty="0"/>
              <a:t>By adding an internal battery, the panel uses the energy produced to power itself.</a:t>
            </a:r>
            <a:endParaRPr lang="it-IT" dirty="0"/>
          </a:p>
          <a:p>
            <a:endParaRPr lang="it-IT" dirty="0"/>
          </a:p>
          <a:p>
            <a:r>
              <a:rPr lang="en-US" dirty="0"/>
              <a:t>Weather Forecast via API: Using </a:t>
            </a:r>
            <a:r>
              <a:rPr lang="en-US" dirty="0" err="1"/>
              <a:t>OpenWeatherMap</a:t>
            </a:r>
            <a:r>
              <a:rPr lang="en-US" dirty="0"/>
              <a:t> we check the weather in the area surrounding the panel and if a storm or hail is forecast it could move to a safety position (flat or vertical) to protect the cells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471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4294C-6966-7646-C186-7AA26703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B086E-C3BE-41B9-8409-62276D57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67728"/>
            <a:ext cx="8610600" cy="1293028"/>
          </a:xfrm>
        </p:spPr>
        <p:txBody>
          <a:bodyPr>
            <a:normAutofit/>
          </a:bodyPr>
          <a:lstStyle/>
          <a:p>
            <a:r>
              <a:rPr lang="it-IT" sz="3200" dirty="0"/>
              <a:t>Who </a:t>
            </a:r>
            <a:r>
              <a:rPr lang="it-IT" sz="3200" dirty="0" err="1"/>
              <a:t>did</a:t>
            </a:r>
            <a:r>
              <a:rPr lang="it-IT" sz="3200" dirty="0"/>
              <a:t> </a:t>
            </a:r>
            <a:r>
              <a:rPr lang="it-IT" sz="3200" dirty="0" err="1"/>
              <a:t>what</a:t>
            </a:r>
            <a:endParaRPr lang="it-I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CFF6AC-A51B-E872-8275-E7F715B5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01" b="6608"/>
          <a:stretch>
            <a:fillRect/>
          </a:stretch>
        </p:blipFill>
        <p:spPr>
          <a:xfrm>
            <a:off x="4913323" y="2152319"/>
            <a:ext cx="2056701" cy="25533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FEE9014-4DA7-695A-1F82-B1C48D75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9" y="2150623"/>
            <a:ext cx="1915016" cy="255335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D6FCDA0-A582-EF19-40B4-FBDC300B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997" y="2150623"/>
            <a:ext cx="1915016" cy="255335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C6413B-27FF-0384-AD55-CD8C1381A2AA}"/>
              </a:ext>
            </a:extLst>
          </p:cNvPr>
          <p:cNvSpPr txBox="1"/>
          <p:nvPr/>
        </p:nvSpPr>
        <p:spPr>
          <a:xfrm>
            <a:off x="954649" y="4713408"/>
            <a:ext cx="205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Alessandro Weber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93D83E-DF7F-4C2A-AF54-D31D51B6E651}"/>
              </a:ext>
            </a:extLst>
          </p:cNvPr>
          <p:cNvSpPr txBox="1"/>
          <p:nvPr/>
        </p:nvSpPr>
        <p:spPr>
          <a:xfrm>
            <a:off x="4913323" y="4705675"/>
            <a:ext cx="2371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Giacomo Castellan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719782-2F6F-841F-65B8-9C2DFE8312E0}"/>
              </a:ext>
            </a:extLst>
          </p:cNvPr>
          <p:cNvSpPr txBox="1"/>
          <p:nvPr/>
        </p:nvSpPr>
        <p:spPr>
          <a:xfrm>
            <a:off x="8871997" y="4703977"/>
            <a:ext cx="2371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Matteo Zambon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33DBCA-6772-5A26-EE39-A7C5E6B81037}"/>
              </a:ext>
            </a:extLst>
          </p:cNvPr>
          <p:cNvSpPr txBox="1"/>
          <p:nvPr/>
        </p:nvSpPr>
        <p:spPr>
          <a:xfrm>
            <a:off x="954649" y="5035662"/>
            <a:ext cx="3600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ESP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HTML </a:t>
            </a:r>
            <a:r>
              <a:rPr lang="it-IT" sz="1400" dirty="0" err="1"/>
              <a:t>development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electrical</a:t>
            </a:r>
            <a:r>
              <a:rPr lang="it-IT" sz="1400" dirty="0"/>
              <a:t> </a:t>
            </a:r>
            <a:r>
              <a:rPr lang="it-IT" sz="1400" dirty="0" err="1"/>
              <a:t>scheme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presentation</a:t>
            </a:r>
            <a:endParaRPr lang="it-IT" sz="1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FA9A2E4-68DC-F394-935F-A00B4BDAF7F6}"/>
              </a:ext>
            </a:extLst>
          </p:cNvPr>
          <p:cNvSpPr txBox="1"/>
          <p:nvPr/>
        </p:nvSpPr>
        <p:spPr>
          <a:xfrm>
            <a:off x="4913323" y="5010680"/>
            <a:ext cx="296944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ESP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3D model and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FSM </a:t>
            </a:r>
            <a:r>
              <a:rPr lang="it-IT" sz="1400" dirty="0" err="1"/>
              <a:t>diagram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PID tuning tool (</a:t>
            </a:r>
            <a:r>
              <a:rPr lang="it-IT" sz="1400" dirty="0" err="1"/>
              <a:t>vibe</a:t>
            </a:r>
            <a:r>
              <a:rPr lang="it-IT" sz="1400" dirty="0"/>
              <a:t> </a:t>
            </a:r>
            <a:r>
              <a:rPr lang="it-IT" sz="1400" dirty="0" err="1"/>
              <a:t>coded</a:t>
            </a:r>
            <a:r>
              <a:rPr lang="it-IT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A0DCF3-0A4B-F7DD-6E86-61401C138A42}"/>
              </a:ext>
            </a:extLst>
          </p:cNvPr>
          <p:cNvSpPr txBox="1"/>
          <p:nvPr/>
        </p:nvSpPr>
        <p:spPr>
          <a:xfrm>
            <a:off x="8871997" y="4986772"/>
            <a:ext cx="30677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ESP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HTML </a:t>
            </a:r>
            <a:r>
              <a:rPr lang="it-IT" sz="1400" dirty="0" err="1"/>
              <a:t>development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FSM </a:t>
            </a:r>
            <a:r>
              <a:rPr lang="it-IT" sz="1400" dirty="0" err="1"/>
              <a:t>diagram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presentation</a:t>
            </a:r>
            <a:endParaRPr lang="it-IT" sz="1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5345894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{1B758CBB-BD54-43EE-9B31-8EED9CA4AE25}TF49310879-45c6-4d72-870a-c20bc0dca332b806f9f0-2591ccf353aa</Template>
  <TotalTime>0</TotalTime>
  <Words>355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Arial</vt:lpstr>
      <vt:lpstr>Bahnschrift</vt:lpstr>
      <vt:lpstr>Bahnschrift Light SemiCondensed</vt:lpstr>
      <vt:lpstr>Calibri</vt:lpstr>
      <vt:lpstr>Century Gothic</vt:lpstr>
      <vt:lpstr>Wingdings</vt:lpstr>
      <vt:lpstr>Scia di vapore</vt:lpstr>
      <vt:lpstr>SUNFLOWER</vt:lpstr>
      <vt:lpstr>Problem statement</vt:lpstr>
      <vt:lpstr>HARDWARE USED</vt:lpstr>
      <vt:lpstr>HARDWARE USED</vt:lpstr>
      <vt:lpstr>Testing and problems</vt:lpstr>
      <vt:lpstr>  fsm diagram</vt:lpstr>
      <vt:lpstr>Future improvements</vt:lpstr>
      <vt:lpstr>Who did what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Zambon, Matteo</dc:creator>
  <cp:lastModifiedBy>Zambon, Matteo</cp:lastModifiedBy>
  <cp:revision>13</cp:revision>
  <dcterms:created xsi:type="dcterms:W3CDTF">2026-01-28T13:37:59Z</dcterms:created>
  <dcterms:modified xsi:type="dcterms:W3CDTF">2026-01-30T14:31:26Z</dcterms:modified>
</cp:coreProperties>
</file>